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50"/>
  </p:normalViewPr>
  <p:slideViewPr>
    <p:cSldViewPr snapToGrid="0" snapToObjects="1">
      <p:cViewPr varScale="1">
        <p:scale>
          <a:sx n="115" d="100"/>
          <a:sy n="115" d="100"/>
        </p:scale>
        <p:origin x="23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CB3AA-DD41-324A-A74B-9387C0E2BF5C}" type="datetimeFigureOut">
              <a:rPr lang="en-US" smtClean="0"/>
              <a:t>11/21/23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2D148-0FF1-A84C-8CC6-F567EC2D7A95}" type="slidenum">
              <a:rPr lang="en-US" smtClean="0"/>
              <a:t>‹#›</a:t>
            </a:fld>
            <a:endParaRPr lang="en-US"/>
          </a:p>
        </p:txBody>
      </p:sp>
    </p:spTree>
    <p:extLst>
      <p:ext uri="{BB962C8B-B14F-4D97-AF65-F5344CB8AC3E}">
        <p14:creationId xmlns:p14="http://schemas.microsoft.com/office/powerpoint/2010/main" val="729336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7096-E422-1246-8B41-93F181CF8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511FD5-CD78-9E40-BDF4-6CD401511A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87FD12-C8D9-3348-B0DB-653E1317216E}"/>
              </a:ext>
            </a:extLst>
          </p:cNvPr>
          <p:cNvSpPr>
            <a:spLocks noGrp="1"/>
          </p:cNvSpPr>
          <p:nvPr>
            <p:ph type="dt" sz="half" idx="10"/>
          </p:nvPr>
        </p:nvSpPr>
        <p:spPr/>
        <p:txBody>
          <a:bodyPr/>
          <a:lstStyle/>
          <a:p>
            <a:fld id="{79B2875D-8F0B-AD43-9C9D-8D93963F60D6}" type="datetimeFigureOut">
              <a:rPr lang="en-US" smtClean="0"/>
              <a:t>11/21/23</a:t>
            </a:fld>
            <a:endParaRPr lang="en-US"/>
          </a:p>
        </p:txBody>
      </p:sp>
      <p:sp>
        <p:nvSpPr>
          <p:cNvPr id="5" name="Footer Placeholder 4">
            <a:extLst>
              <a:ext uri="{FF2B5EF4-FFF2-40B4-BE49-F238E27FC236}">
                <a16:creationId xmlns:a16="http://schemas.microsoft.com/office/drawing/2014/main" id="{40BAA275-FB49-F641-B5BF-A80803DEA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A3DCC-7705-0344-8415-E1CA11810B54}"/>
              </a:ext>
            </a:extLst>
          </p:cNvPr>
          <p:cNvSpPr>
            <a:spLocks noGrp="1"/>
          </p:cNvSpPr>
          <p:nvPr>
            <p:ph type="sldNum" sz="quarter" idx="12"/>
          </p:nvPr>
        </p:nvSpPr>
        <p:spPr/>
        <p:txBody>
          <a:bodyPr/>
          <a:lstStyle/>
          <a:p>
            <a:fld id="{D7F7C138-FDF7-5841-BD9D-F4B2DD65B42E}" type="slidenum">
              <a:rPr lang="en-US" smtClean="0"/>
              <a:t>‹#›</a:t>
            </a:fld>
            <a:endParaRPr lang="en-US"/>
          </a:p>
        </p:txBody>
      </p:sp>
    </p:spTree>
    <p:extLst>
      <p:ext uri="{BB962C8B-B14F-4D97-AF65-F5344CB8AC3E}">
        <p14:creationId xmlns:p14="http://schemas.microsoft.com/office/powerpoint/2010/main" val="1580284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3D97-98A6-514F-91CD-39B1B7E046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E5B132-25B0-EE48-ADEA-211CC54FC1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35C49-2079-A841-97A5-CEB36730956C}"/>
              </a:ext>
            </a:extLst>
          </p:cNvPr>
          <p:cNvSpPr>
            <a:spLocks noGrp="1"/>
          </p:cNvSpPr>
          <p:nvPr>
            <p:ph type="dt" sz="half" idx="10"/>
          </p:nvPr>
        </p:nvSpPr>
        <p:spPr/>
        <p:txBody>
          <a:bodyPr/>
          <a:lstStyle/>
          <a:p>
            <a:fld id="{79B2875D-8F0B-AD43-9C9D-8D93963F60D6}" type="datetimeFigureOut">
              <a:rPr lang="en-US" smtClean="0"/>
              <a:t>11/21/23</a:t>
            </a:fld>
            <a:endParaRPr lang="en-US"/>
          </a:p>
        </p:txBody>
      </p:sp>
      <p:sp>
        <p:nvSpPr>
          <p:cNvPr id="5" name="Footer Placeholder 4">
            <a:extLst>
              <a:ext uri="{FF2B5EF4-FFF2-40B4-BE49-F238E27FC236}">
                <a16:creationId xmlns:a16="http://schemas.microsoft.com/office/drawing/2014/main" id="{F164F3DE-D79D-6C48-92C5-497B2E4E8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D12D5-FAAF-7A4E-97E8-4EB73AEB2F09}"/>
              </a:ext>
            </a:extLst>
          </p:cNvPr>
          <p:cNvSpPr>
            <a:spLocks noGrp="1"/>
          </p:cNvSpPr>
          <p:nvPr>
            <p:ph type="sldNum" sz="quarter" idx="12"/>
          </p:nvPr>
        </p:nvSpPr>
        <p:spPr/>
        <p:txBody>
          <a:bodyPr/>
          <a:lstStyle/>
          <a:p>
            <a:fld id="{D7F7C138-FDF7-5841-BD9D-F4B2DD65B42E}" type="slidenum">
              <a:rPr lang="en-US" smtClean="0"/>
              <a:t>‹#›</a:t>
            </a:fld>
            <a:endParaRPr lang="en-US"/>
          </a:p>
        </p:txBody>
      </p:sp>
    </p:spTree>
    <p:extLst>
      <p:ext uri="{BB962C8B-B14F-4D97-AF65-F5344CB8AC3E}">
        <p14:creationId xmlns:p14="http://schemas.microsoft.com/office/powerpoint/2010/main" val="64714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E516AE-2B9F-454B-8BE4-2423E1715D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DC0EAF-1F96-9A44-87B8-043B2ADD37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5DA5D-6658-3643-AFB3-BDB09497E729}"/>
              </a:ext>
            </a:extLst>
          </p:cNvPr>
          <p:cNvSpPr>
            <a:spLocks noGrp="1"/>
          </p:cNvSpPr>
          <p:nvPr>
            <p:ph type="dt" sz="half" idx="10"/>
          </p:nvPr>
        </p:nvSpPr>
        <p:spPr/>
        <p:txBody>
          <a:bodyPr/>
          <a:lstStyle/>
          <a:p>
            <a:fld id="{79B2875D-8F0B-AD43-9C9D-8D93963F60D6}" type="datetimeFigureOut">
              <a:rPr lang="en-US" smtClean="0"/>
              <a:t>11/21/23</a:t>
            </a:fld>
            <a:endParaRPr lang="en-US"/>
          </a:p>
        </p:txBody>
      </p:sp>
      <p:sp>
        <p:nvSpPr>
          <p:cNvPr id="5" name="Footer Placeholder 4">
            <a:extLst>
              <a:ext uri="{FF2B5EF4-FFF2-40B4-BE49-F238E27FC236}">
                <a16:creationId xmlns:a16="http://schemas.microsoft.com/office/drawing/2014/main" id="{A9AACE9C-D076-284F-A0BB-50EF59B06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AF281-67E1-1F47-970B-5A373D42AA5B}"/>
              </a:ext>
            </a:extLst>
          </p:cNvPr>
          <p:cNvSpPr>
            <a:spLocks noGrp="1"/>
          </p:cNvSpPr>
          <p:nvPr>
            <p:ph type="sldNum" sz="quarter" idx="12"/>
          </p:nvPr>
        </p:nvSpPr>
        <p:spPr/>
        <p:txBody>
          <a:bodyPr/>
          <a:lstStyle/>
          <a:p>
            <a:fld id="{D7F7C138-FDF7-5841-BD9D-F4B2DD65B42E}" type="slidenum">
              <a:rPr lang="en-US" smtClean="0"/>
              <a:t>‹#›</a:t>
            </a:fld>
            <a:endParaRPr lang="en-US"/>
          </a:p>
        </p:txBody>
      </p:sp>
    </p:spTree>
    <p:extLst>
      <p:ext uri="{BB962C8B-B14F-4D97-AF65-F5344CB8AC3E}">
        <p14:creationId xmlns:p14="http://schemas.microsoft.com/office/powerpoint/2010/main" val="1925620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5CFE-FCC7-B744-8743-0D50039421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F66500-265C-8C4E-81E7-36FAD8372A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78624-50C3-234F-87F9-3E4FCE01523A}"/>
              </a:ext>
            </a:extLst>
          </p:cNvPr>
          <p:cNvSpPr>
            <a:spLocks noGrp="1"/>
          </p:cNvSpPr>
          <p:nvPr>
            <p:ph type="dt" sz="half" idx="10"/>
          </p:nvPr>
        </p:nvSpPr>
        <p:spPr/>
        <p:txBody>
          <a:bodyPr/>
          <a:lstStyle/>
          <a:p>
            <a:fld id="{79B2875D-8F0B-AD43-9C9D-8D93963F60D6}" type="datetimeFigureOut">
              <a:rPr lang="en-US" smtClean="0"/>
              <a:t>11/21/23</a:t>
            </a:fld>
            <a:endParaRPr lang="en-US"/>
          </a:p>
        </p:txBody>
      </p:sp>
      <p:sp>
        <p:nvSpPr>
          <p:cNvPr id="5" name="Footer Placeholder 4">
            <a:extLst>
              <a:ext uri="{FF2B5EF4-FFF2-40B4-BE49-F238E27FC236}">
                <a16:creationId xmlns:a16="http://schemas.microsoft.com/office/drawing/2014/main" id="{7EF46EB7-B6EA-AB4A-8810-3B648FD8E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7B1CD-EE7A-DE4A-AC69-0EAB0C917DF5}"/>
              </a:ext>
            </a:extLst>
          </p:cNvPr>
          <p:cNvSpPr>
            <a:spLocks noGrp="1"/>
          </p:cNvSpPr>
          <p:nvPr>
            <p:ph type="sldNum" sz="quarter" idx="12"/>
          </p:nvPr>
        </p:nvSpPr>
        <p:spPr/>
        <p:txBody>
          <a:bodyPr/>
          <a:lstStyle/>
          <a:p>
            <a:fld id="{D7F7C138-FDF7-5841-BD9D-F4B2DD65B42E}" type="slidenum">
              <a:rPr lang="en-US" smtClean="0"/>
              <a:t>‹#›</a:t>
            </a:fld>
            <a:endParaRPr lang="en-US"/>
          </a:p>
        </p:txBody>
      </p:sp>
    </p:spTree>
    <p:extLst>
      <p:ext uri="{BB962C8B-B14F-4D97-AF65-F5344CB8AC3E}">
        <p14:creationId xmlns:p14="http://schemas.microsoft.com/office/powerpoint/2010/main" val="222506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F4CC9-BDE6-4442-8D5C-3E1056FEB6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9927E9-C020-234F-A0A6-F495714DD9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8FD932-8DF4-DE4F-8495-2807B01AF482}"/>
              </a:ext>
            </a:extLst>
          </p:cNvPr>
          <p:cNvSpPr>
            <a:spLocks noGrp="1"/>
          </p:cNvSpPr>
          <p:nvPr>
            <p:ph type="dt" sz="half" idx="10"/>
          </p:nvPr>
        </p:nvSpPr>
        <p:spPr/>
        <p:txBody>
          <a:bodyPr/>
          <a:lstStyle/>
          <a:p>
            <a:fld id="{79B2875D-8F0B-AD43-9C9D-8D93963F60D6}" type="datetimeFigureOut">
              <a:rPr lang="en-US" smtClean="0"/>
              <a:t>11/21/23</a:t>
            </a:fld>
            <a:endParaRPr lang="en-US"/>
          </a:p>
        </p:txBody>
      </p:sp>
      <p:sp>
        <p:nvSpPr>
          <p:cNvPr id="5" name="Footer Placeholder 4">
            <a:extLst>
              <a:ext uri="{FF2B5EF4-FFF2-40B4-BE49-F238E27FC236}">
                <a16:creationId xmlns:a16="http://schemas.microsoft.com/office/drawing/2014/main" id="{97202355-D6AD-674A-A2D2-049D39D029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8ABF08-6356-604A-82D4-53904E75FAA8}"/>
              </a:ext>
            </a:extLst>
          </p:cNvPr>
          <p:cNvSpPr>
            <a:spLocks noGrp="1"/>
          </p:cNvSpPr>
          <p:nvPr>
            <p:ph type="sldNum" sz="quarter" idx="12"/>
          </p:nvPr>
        </p:nvSpPr>
        <p:spPr/>
        <p:txBody>
          <a:bodyPr/>
          <a:lstStyle/>
          <a:p>
            <a:fld id="{D7F7C138-FDF7-5841-BD9D-F4B2DD65B42E}" type="slidenum">
              <a:rPr lang="en-US" smtClean="0"/>
              <a:t>‹#›</a:t>
            </a:fld>
            <a:endParaRPr lang="en-US"/>
          </a:p>
        </p:txBody>
      </p:sp>
    </p:spTree>
    <p:extLst>
      <p:ext uri="{BB962C8B-B14F-4D97-AF65-F5344CB8AC3E}">
        <p14:creationId xmlns:p14="http://schemas.microsoft.com/office/powerpoint/2010/main" val="733699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04425-CB7E-6140-B308-1E023FEF35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1B49D1-7444-9F41-9687-C0BA3290E2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BA6F2-2B36-234D-B87C-82828983D7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13C343-6397-9745-95B9-91E4E01895C0}"/>
              </a:ext>
            </a:extLst>
          </p:cNvPr>
          <p:cNvSpPr>
            <a:spLocks noGrp="1"/>
          </p:cNvSpPr>
          <p:nvPr>
            <p:ph type="dt" sz="half" idx="10"/>
          </p:nvPr>
        </p:nvSpPr>
        <p:spPr/>
        <p:txBody>
          <a:bodyPr/>
          <a:lstStyle/>
          <a:p>
            <a:fld id="{79B2875D-8F0B-AD43-9C9D-8D93963F60D6}" type="datetimeFigureOut">
              <a:rPr lang="en-US" smtClean="0"/>
              <a:t>11/21/23</a:t>
            </a:fld>
            <a:endParaRPr lang="en-US"/>
          </a:p>
        </p:txBody>
      </p:sp>
      <p:sp>
        <p:nvSpPr>
          <p:cNvPr id="6" name="Footer Placeholder 5">
            <a:extLst>
              <a:ext uri="{FF2B5EF4-FFF2-40B4-BE49-F238E27FC236}">
                <a16:creationId xmlns:a16="http://schemas.microsoft.com/office/drawing/2014/main" id="{4A013FD5-93B0-7148-9893-53A3629B7F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1F2BEA-82EF-E14F-8AB1-499C78043C1B}"/>
              </a:ext>
            </a:extLst>
          </p:cNvPr>
          <p:cNvSpPr>
            <a:spLocks noGrp="1"/>
          </p:cNvSpPr>
          <p:nvPr>
            <p:ph type="sldNum" sz="quarter" idx="12"/>
          </p:nvPr>
        </p:nvSpPr>
        <p:spPr/>
        <p:txBody>
          <a:bodyPr/>
          <a:lstStyle/>
          <a:p>
            <a:fld id="{D7F7C138-FDF7-5841-BD9D-F4B2DD65B42E}" type="slidenum">
              <a:rPr lang="en-US" smtClean="0"/>
              <a:t>‹#›</a:t>
            </a:fld>
            <a:endParaRPr lang="en-US"/>
          </a:p>
        </p:txBody>
      </p:sp>
    </p:spTree>
    <p:extLst>
      <p:ext uri="{BB962C8B-B14F-4D97-AF65-F5344CB8AC3E}">
        <p14:creationId xmlns:p14="http://schemas.microsoft.com/office/powerpoint/2010/main" val="1425747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82AD-5449-B44D-8087-BDB191A796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0BF072-90AF-A44B-85E2-9831EEFAC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AFCEF8-27DB-6045-A8F5-0F83E05FD0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800D91-DF25-A345-8D1C-218292572F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AF1F6-7178-404C-90B2-2932665BFF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A02171-D08A-574E-9F57-8D08844BF763}"/>
              </a:ext>
            </a:extLst>
          </p:cNvPr>
          <p:cNvSpPr>
            <a:spLocks noGrp="1"/>
          </p:cNvSpPr>
          <p:nvPr>
            <p:ph type="dt" sz="half" idx="10"/>
          </p:nvPr>
        </p:nvSpPr>
        <p:spPr/>
        <p:txBody>
          <a:bodyPr/>
          <a:lstStyle/>
          <a:p>
            <a:fld id="{79B2875D-8F0B-AD43-9C9D-8D93963F60D6}" type="datetimeFigureOut">
              <a:rPr lang="en-US" smtClean="0"/>
              <a:t>11/21/23</a:t>
            </a:fld>
            <a:endParaRPr lang="en-US"/>
          </a:p>
        </p:txBody>
      </p:sp>
      <p:sp>
        <p:nvSpPr>
          <p:cNvPr id="8" name="Footer Placeholder 7">
            <a:extLst>
              <a:ext uri="{FF2B5EF4-FFF2-40B4-BE49-F238E27FC236}">
                <a16:creationId xmlns:a16="http://schemas.microsoft.com/office/drawing/2014/main" id="{D2F2D460-AA0F-C245-BEC9-FEF82ABF78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1628B-48A3-D44A-98E9-1D0C94B373A8}"/>
              </a:ext>
            </a:extLst>
          </p:cNvPr>
          <p:cNvSpPr>
            <a:spLocks noGrp="1"/>
          </p:cNvSpPr>
          <p:nvPr>
            <p:ph type="sldNum" sz="quarter" idx="12"/>
          </p:nvPr>
        </p:nvSpPr>
        <p:spPr/>
        <p:txBody>
          <a:bodyPr/>
          <a:lstStyle/>
          <a:p>
            <a:fld id="{D7F7C138-FDF7-5841-BD9D-F4B2DD65B42E}" type="slidenum">
              <a:rPr lang="en-US" smtClean="0"/>
              <a:t>‹#›</a:t>
            </a:fld>
            <a:endParaRPr lang="en-US"/>
          </a:p>
        </p:txBody>
      </p:sp>
    </p:spTree>
    <p:extLst>
      <p:ext uri="{BB962C8B-B14F-4D97-AF65-F5344CB8AC3E}">
        <p14:creationId xmlns:p14="http://schemas.microsoft.com/office/powerpoint/2010/main" val="3579230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0FA7-C189-9642-9A1C-18493BB9C8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5B3C2-0394-7044-8228-1C907D875554}"/>
              </a:ext>
            </a:extLst>
          </p:cNvPr>
          <p:cNvSpPr>
            <a:spLocks noGrp="1"/>
          </p:cNvSpPr>
          <p:nvPr>
            <p:ph type="dt" sz="half" idx="10"/>
          </p:nvPr>
        </p:nvSpPr>
        <p:spPr/>
        <p:txBody>
          <a:bodyPr/>
          <a:lstStyle/>
          <a:p>
            <a:fld id="{79B2875D-8F0B-AD43-9C9D-8D93963F60D6}" type="datetimeFigureOut">
              <a:rPr lang="en-US" smtClean="0"/>
              <a:t>11/21/23</a:t>
            </a:fld>
            <a:endParaRPr lang="en-US"/>
          </a:p>
        </p:txBody>
      </p:sp>
      <p:sp>
        <p:nvSpPr>
          <p:cNvPr id="4" name="Footer Placeholder 3">
            <a:extLst>
              <a:ext uri="{FF2B5EF4-FFF2-40B4-BE49-F238E27FC236}">
                <a16:creationId xmlns:a16="http://schemas.microsoft.com/office/drawing/2014/main" id="{008BA176-7FC2-A04D-B863-B5D6CB67BD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8609E-EB37-3B47-A20B-B9B08ADFA8E3}"/>
              </a:ext>
            </a:extLst>
          </p:cNvPr>
          <p:cNvSpPr>
            <a:spLocks noGrp="1"/>
          </p:cNvSpPr>
          <p:nvPr>
            <p:ph type="sldNum" sz="quarter" idx="12"/>
          </p:nvPr>
        </p:nvSpPr>
        <p:spPr/>
        <p:txBody>
          <a:bodyPr/>
          <a:lstStyle/>
          <a:p>
            <a:fld id="{D7F7C138-FDF7-5841-BD9D-F4B2DD65B42E}" type="slidenum">
              <a:rPr lang="en-US" smtClean="0"/>
              <a:t>‹#›</a:t>
            </a:fld>
            <a:endParaRPr lang="en-US"/>
          </a:p>
        </p:txBody>
      </p:sp>
    </p:spTree>
    <p:extLst>
      <p:ext uri="{BB962C8B-B14F-4D97-AF65-F5344CB8AC3E}">
        <p14:creationId xmlns:p14="http://schemas.microsoft.com/office/powerpoint/2010/main" val="2878573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65E168-DC76-9545-8AD2-6C1E9179502C}"/>
              </a:ext>
            </a:extLst>
          </p:cNvPr>
          <p:cNvSpPr>
            <a:spLocks noGrp="1"/>
          </p:cNvSpPr>
          <p:nvPr>
            <p:ph type="dt" sz="half" idx="10"/>
          </p:nvPr>
        </p:nvSpPr>
        <p:spPr/>
        <p:txBody>
          <a:bodyPr/>
          <a:lstStyle/>
          <a:p>
            <a:fld id="{79B2875D-8F0B-AD43-9C9D-8D93963F60D6}" type="datetimeFigureOut">
              <a:rPr lang="en-US" smtClean="0"/>
              <a:t>11/21/23</a:t>
            </a:fld>
            <a:endParaRPr lang="en-US"/>
          </a:p>
        </p:txBody>
      </p:sp>
      <p:sp>
        <p:nvSpPr>
          <p:cNvPr id="3" name="Footer Placeholder 2">
            <a:extLst>
              <a:ext uri="{FF2B5EF4-FFF2-40B4-BE49-F238E27FC236}">
                <a16:creationId xmlns:a16="http://schemas.microsoft.com/office/drawing/2014/main" id="{24BB6BBF-4BCC-3342-A512-1546E376D8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132D0D-A2C3-3E43-8B11-26E5973CFE2C}"/>
              </a:ext>
            </a:extLst>
          </p:cNvPr>
          <p:cNvSpPr>
            <a:spLocks noGrp="1"/>
          </p:cNvSpPr>
          <p:nvPr>
            <p:ph type="sldNum" sz="quarter" idx="12"/>
          </p:nvPr>
        </p:nvSpPr>
        <p:spPr/>
        <p:txBody>
          <a:bodyPr/>
          <a:lstStyle/>
          <a:p>
            <a:fld id="{D7F7C138-FDF7-5841-BD9D-F4B2DD65B42E}" type="slidenum">
              <a:rPr lang="en-US" smtClean="0"/>
              <a:t>‹#›</a:t>
            </a:fld>
            <a:endParaRPr lang="en-US"/>
          </a:p>
        </p:txBody>
      </p:sp>
    </p:spTree>
    <p:extLst>
      <p:ext uri="{BB962C8B-B14F-4D97-AF65-F5344CB8AC3E}">
        <p14:creationId xmlns:p14="http://schemas.microsoft.com/office/powerpoint/2010/main" val="267115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6B75-F776-EF4A-8F67-A3DEB4D1C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D90558-E78B-7549-9B10-6428891D6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909FE1-28C9-C04E-849E-3857A79E5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0D3BB6-5BEE-A041-A566-E7A9DD520AD8}"/>
              </a:ext>
            </a:extLst>
          </p:cNvPr>
          <p:cNvSpPr>
            <a:spLocks noGrp="1"/>
          </p:cNvSpPr>
          <p:nvPr>
            <p:ph type="dt" sz="half" idx="10"/>
          </p:nvPr>
        </p:nvSpPr>
        <p:spPr/>
        <p:txBody>
          <a:bodyPr/>
          <a:lstStyle/>
          <a:p>
            <a:fld id="{79B2875D-8F0B-AD43-9C9D-8D93963F60D6}" type="datetimeFigureOut">
              <a:rPr lang="en-US" smtClean="0"/>
              <a:t>11/21/23</a:t>
            </a:fld>
            <a:endParaRPr lang="en-US"/>
          </a:p>
        </p:txBody>
      </p:sp>
      <p:sp>
        <p:nvSpPr>
          <p:cNvPr id="6" name="Footer Placeholder 5">
            <a:extLst>
              <a:ext uri="{FF2B5EF4-FFF2-40B4-BE49-F238E27FC236}">
                <a16:creationId xmlns:a16="http://schemas.microsoft.com/office/drawing/2014/main" id="{8F499615-0298-E240-9971-BDF3EF3A5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AC711-5E20-8045-8793-03A2526752B3}"/>
              </a:ext>
            </a:extLst>
          </p:cNvPr>
          <p:cNvSpPr>
            <a:spLocks noGrp="1"/>
          </p:cNvSpPr>
          <p:nvPr>
            <p:ph type="sldNum" sz="quarter" idx="12"/>
          </p:nvPr>
        </p:nvSpPr>
        <p:spPr/>
        <p:txBody>
          <a:bodyPr/>
          <a:lstStyle/>
          <a:p>
            <a:fld id="{D7F7C138-FDF7-5841-BD9D-F4B2DD65B42E}" type="slidenum">
              <a:rPr lang="en-US" smtClean="0"/>
              <a:t>‹#›</a:t>
            </a:fld>
            <a:endParaRPr lang="en-US"/>
          </a:p>
        </p:txBody>
      </p:sp>
    </p:spTree>
    <p:extLst>
      <p:ext uri="{BB962C8B-B14F-4D97-AF65-F5344CB8AC3E}">
        <p14:creationId xmlns:p14="http://schemas.microsoft.com/office/powerpoint/2010/main" val="176491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302E-7F5F-B842-B273-A54A94F17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90B12E-858C-CA47-84F5-9423E67DAD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1B1BCC-045A-D04E-B1A4-B63A07853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5DDFB1-DCC0-1948-8536-BF412BB35AAB}"/>
              </a:ext>
            </a:extLst>
          </p:cNvPr>
          <p:cNvSpPr>
            <a:spLocks noGrp="1"/>
          </p:cNvSpPr>
          <p:nvPr>
            <p:ph type="dt" sz="half" idx="10"/>
          </p:nvPr>
        </p:nvSpPr>
        <p:spPr/>
        <p:txBody>
          <a:bodyPr/>
          <a:lstStyle/>
          <a:p>
            <a:fld id="{79B2875D-8F0B-AD43-9C9D-8D93963F60D6}" type="datetimeFigureOut">
              <a:rPr lang="en-US" smtClean="0"/>
              <a:t>11/21/23</a:t>
            </a:fld>
            <a:endParaRPr lang="en-US"/>
          </a:p>
        </p:txBody>
      </p:sp>
      <p:sp>
        <p:nvSpPr>
          <p:cNvPr id="6" name="Footer Placeholder 5">
            <a:extLst>
              <a:ext uri="{FF2B5EF4-FFF2-40B4-BE49-F238E27FC236}">
                <a16:creationId xmlns:a16="http://schemas.microsoft.com/office/drawing/2014/main" id="{FBBF4EFB-F6C3-4C4D-8635-75A0D334F6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D24038-8532-E742-A276-6F1A782BBFC0}"/>
              </a:ext>
            </a:extLst>
          </p:cNvPr>
          <p:cNvSpPr>
            <a:spLocks noGrp="1"/>
          </p:cNvSpPr>
          <p:nvPr>
            <p:ph type="sldNum" sz="quarter" idx="12"/>
          </p:nvPr>
        </p:nvSpPr>
        <p:spPr/>
        <p:txBody>
          <a:bodyPr/>
          <a:lstStyle/>
          <a:p>
            <a:fld id="{D7F7C138-FDF7-5841-BD9D-F4B2DD65B42E}" type="slidenum">
              <a:rPr lang="en-US" smtClean="0"/>
              <a:t>‹#›</a:t>
            </a:fld>
            <a:endParaRPr lang="en-US"/>
          </a:p>
        </p:txBody>
      </p:sp>
    </p:spTree>
    <p:extLst>
      <p:ext uri="{BB962C8B-B14F-4D97-AF65-F5344CB8AC3E}">
        <p14:creationId xmlns:p14="http://schemas.microsoft.com/office/powerpoint/2010/main" val="1077073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718B4-D8E1-A840-ADCD-77D698A7A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15F08D-8955-0146-BA9D-BA960A8EDF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78E5E0-E740-214E-BB7E-A176B0566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2875D-8F0B-AD43-9C9D-8D93963F60D6}" type="datetimeFigureOut">
              <a:rPr lang="en-US" smtClean="0"/>
              <a:t>11/21/23</a:t>
            </a:fld>
            <a:endParaRPr lang="en-US"/>
          </a:p>
        </p:txBody>
      </p:sp>
      <p:sp>
        <p:nvSpPr>
          <p:cNvPr id="5" name="Footer Placeholder 4">
            <a:extLst>
              <a:ext uri="{FF2B5EF4-FFF2-40B4-BE49-F238E27FC236}">
                <a16:creationId xmlns:a16="http://schemas.microsoft.com/office/drawing/2014/main" id="{1320060E-0417-F644-AC94-F59E80C22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640AC-C745-E149-B363-7D1B5DEE6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F7C138-FDF7-5841-BD9D-F4B2DD65B42E}" type="slidenum">
              <a:rPr lang="en-US" smtClean="0"/>
              <a:t>‹#›</a:t>
            </a:fld>
            <a:endParaRPr lang="en-US"/>
          </a:p>
        </p:txBody>
      </p:sp>
    </p:spTree>
    <p:extLst>
      <p:ext uri="{BB962C8B-B14F-4D97-AF65-F5344CB8AC3E}">
        <p14:creationId xmlns:p14="http://schemas.microsoft.com/office/powerpoint/2010/main" val="4414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ver of a social media ad&#10;&#10;Description automatically generated">
            <a:extLst>
              <a:ext uri="{FF2B5EF4-FFF2-40B4-BE49-F238E27FC236}">
                <a16:creationId xmlns:a16="http://schemas.microsoft.com/office/drawing/2014/main" id="{5DB2546D-7D5E-C144-AC6C-48A2DE3F5D69}"/>
              </a:ext>
            </a:extLst>
          </p:cNvPr>
          <p:cNvPicPr>
            <a:picLocks noChangeAspect="1"/>
          </p:cNvPicPr>
          <p:nvPr/>
        </p:nvPicPr>
        <p:blipFill>
          <a:blip r:embed="rId2"/>
          <a:stretch>
            <a:fillRect/>
          </a:stretch>
        </p:blipFill>
        <p:spPr>
          <a:xfrm>
            <a:off x="3172466" y="-1"/>
            <a:ext cx="5847068" cy="6858001"/>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C362A26-2638-334D-A660-579461A237D3}"/>
              </a:ext>
            </a:extLst>
          </p:cNvPr>
          <p:cNvSpPr txBox="1"/>
          <p:nvPr/>
        </p:nvSpPr>
        <p:spPr>
          <a:xfrm>
            <a:off x="7134933" y="5973247"/>
            <a:ext cx="630301" cy="276999"/>
          </a:xfrm>
          <a:prstGeom prst="rect">
            <a:avLst/>
          </a:prstGeom>
          <a:noFill/>
        </p:spPr>
        <p:txBody>
          <a:bodyPr wrap="none" rtlCol="0">
            <a:spAutoFit/>
          </a:bodyPr>
          <a:lstStyle/>
          <a:p>
            <a:r>
              <a:rPr lang="en-US" sz="1200" dirty="0">
                <a:solidFill>
                  <a:schemeClr val="bg1"/>
                </a:solidFill>
                <a:latin typeface="American Typewriter Condensed L" panose="02090306020004020304" pitchFamily="18" charset="77"/>
              </a:rPr>
              <a:t>Sharma</a:t>
            </a:r>
          </a:p>
        </p:txBody>
      </p:sp>
      <p:sp>
        <p:nvSpPr>
          <p:cNvPr id="5" name="TextBox 4">
            <a:extLst>
              <a:ext uri="{FF2B5EF4-FFF2-40B4-BE49-F238E27FC236}">
                <a16:creationId xmlns:a16="http://schemas.microsoft.com/office/drawing/2014/main" id="{6F8B2837-33E8-A841-9597-0CF3C66D8C94}"/>
              </a:ext>
            </a:extLst>
          </p:cNvPr>
          <p:cNvSpPr txBox="1"/>
          <p:nvPr/>
        </p:nvSpPr>
        <p:spPr>
          <a:xfrm>
            <a:off x="6396787" y="4826675"/>
            <a:ext cx="2414586" cy="20313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400" dirty="0">
                <a:latin typeface="Century" panose="02040604050505020304" pitchFamily="18" charset="0"/>
              </a:rPr>
              <a:t>Presented To</a:t>
            </a:r>
          </a:p>
          <a:p>
            <a:r>
              <a:rPr lang="en-US" sz="1400" dirty="0">
                <a:latin typeface="Century" panose="02040604050505020304" pitchFamily="18" charset="0"/>
              </a:rPr>
              <a:t>Funding Sources</a:t>
            </a:r>
          </a:p>
          <a:p>
            <a:endParaRPr lang="en-US" sz="1400" dirty="0">
              <a:latin typeface="Century" panose="02040604050505020304" pitchFamily="18" charset="0"/>
            </a:endParaRPr>
          </a:p>
          <a:p>
            <a:r>
              <a:rPr lang="en-US" sz="1400" dirty="0">
                <a:latin typeface="Century" panose="02040604050505020304" pitchFamily="18" charset="0"/>
              </a:rPr>
              <a:t>Presented By:</a:t>
            </a:r>
          </a:p>
          <a:p>
            <a:r>
              <a:rPr lang="en-US" sz="1400" dirty="0">
                <a:latin typeface="Century" panose="02040604050505020304" pitchFamily="18" charset="0"/>
              </a:rPr>
              <a:t>Melinda </a:t>
            </a:r>
            <a:r>
              <a:rPr lang="en-US" sz="1400" dirty="0" err="1">
                <a:latin typeface="Century" panose="02040604050505020304" pitchFamily="18" charset="0"/>
              </a:rPr>
              <a:t>Chatel-Larosiliere</a:t>
            </a:r>
            <a:endParaRPr lang="en-US" sz="1400" dirty="0">
              <a:latin typeface="Century" panose="02040604050505020304" pitchFamily="18" charset="0"/>
            </a:endParaRPr>
          </a:p>
          <a:p>
            <a:r>
              <a:rPr lang="en-US" sz="1400" dirty="0" err="1">
                <a:latin typeface="Century" panose="02040604050505020304" pitchFamily="18" charset="0"/>
              </a:rPr>
              <a:t>Indranie</a:t>
            </a:r>
            <a:r>
              <a:rPr lang="en-US" sz="1400" dirty="0">
                <a:latin typeface="Century" panose="02040604050505020304" pitchFamily="18" charset="0"/>
              </a:rPr>
              <a:t> Sharma</a:t>
            </a:r>
          </a:p>
          <a:p>
            <a:r>
              <a:rPr lang="en-US" sz="1400" dirty="0">
                <a:latin typeface="Century" panose="02040604050505020304" pitchFamily="18" charset="0"/>
              </a:rPr>
              <a:t>David </a:t>
            </a:r>
            <a:r>
              <a:rPr lang="en-US" sz="1400" dirty="0" err="1">
                <a:latin typeface="Century" panose="02040604050505020304" pitchFamily="18" charset="0"/>
              </a:rPr>
              <a:t>Yitzhakov</a:t>
            </a:r>
            <a:endParaRPr lang="en-US" sz="1400" dirty="0">
              <a:latin typeface="Century" panose="02040604050505020304" pitchFamily="18" charset="0"/>
            </a:endParaRPr>
          </a:p>
          <a:p>
            <a:r>
              <a:rPr lang="en-US" sz="1400" dirty="0">
                <a:latin typeface="Century" panose="02040604050505020304" pitchFamily="18" charset="0"/>
              </a:rPr>
              <a:t>Yvonne Jordan</a:t>
            </a:r>
          </a:p>
          <a:p>
            <a:r>
              <a:rPr lang="en-US" sz="1400" dirty="0" err="1">
                <a:latin typeface="Century" panose="02040604050505020304" pitchFamily="18" charset="0"/>
              </a:rPr>
              <a:t>Ja’Nelle</a:t>
            </a:r>
            <a:r>
              <a:rPr lang="en-US" sz="1400" dirty="0">
                <a:latin typeface="Century" panose="02040604050505020304" pitchFamily="18" charset="0"/>
              </a:rPr>
              <a:t> Thompson</a:t>
            </a:r>
          </a:p>
        </p:txBody>
      </p:sp>
    </p:spTree>
    <p:extLst>
      <p:ext uri="{BB962C8B-B14F-4D97-AF65-F5344CB8AC3E}">
        <p14:creationId xmlns:p14="http://schemas.microsoft.com/office/powerpoint/2010/main" val="2582121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hand holding a small house&#10;&#10;Description automatically generated">
            <a:extLst>
              <a:ext uri="{FF2B5EF4-FFF2-40B4-BE49-F238E27FC236}">
                <a16:creationId xmlns:a16="http://schemas.microsoft.com/office/drawing/2014/main" id="{D9C476D9-5F83-814A-8246-203D7DCF2F88}"/>
              </a:ext>
            </a:extLst>
          </p:cNvPr>
          <p:cNvPicPr>
            <a:picLocks noChangeAspect="1"/>
          </p:cNvPicPr>
          <p:nvPr/>
        </p:nvPicPr>
        <p:blipFill rotWithShape="1">
          <a:blip r:embed="rId2"/>
          <a:srcRect t="42612" b="11793"/>
          <a:stretch/>
        </p:blipFill>
        <p:spPr>
          <a:xfrm>
            <a:off x="20" y="1"/>
            <a:ext cx="12191980" cy="342900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0" name="TextBox 9">
            <a:extLst>
              <a:ext uri="{FF2B5EF4-FFF2-40B4-BE49-F238E27FC236}">
                <a16:creationId xmlns:a16="http://schemas.microsoft.com/office/drawing/2014/main" id="{03E762F1-CC11-EB4B-AC9F-F833626E3084}"/>
              </a:ext>
            </a:extLst>
          </p:cNvPr>
          <p:cNvSpPr txBox="1"/>
          <p:nvPr/>
        </p:nvSpPr>
        <p:spPr>
          <a:xfrm>
            <a:off x="4654403" y="3702796"/>
            <a:ext cx="2192965" cy="584775"/>
          </a:xfrm>
          <a:prstGeom prst="rect">
            <a:avLst/>
          </a:prstGeom>
          <a:noFill/>
        </p:spPr>
        <p:txBody>
          <a:bodyPr wrap="square">
            <a:spAutoFit/>
          </a:bodyPr>
          <a:lstStyle/>
          <a:p>
            <a:r>
              <a:rPr lang="en-US" sz="3200" dirty="0">
                <a:latin typeface="Menlo" panose="020B0609030804020204" pitchFamily="49" charset="0"/>
                <a:ea typeface="Menlo" panose="020B0609030804020204" pitchFamily="49" charset="0"/>
                <a:cs typeface="Menlo" panose="020B0609030804020204" pitchFamily="49" charset="0"/>
              </a:rPr>
              <a:t>About Us</a:t>
            </a:r>
          </a:p>
        </p:txBody>
      </p:sp>
      <p:sp>
        <p:nvSpPr>
          <p:cNvPr id="8" name="TextBox 7">
            <a:extLst>
              <a:ext uri="{FF2B5EF4-FFF2-40B4-BE49-F238E27FC236}">
                <a16:creationId xmlns:a16="http://schemas.microsoft.com/office/drawing/2014/main" id="{39D25969-5FB8-8748-9080-0331EF9C293C}"/>
              </a:ext>
            </a:extLst>
          </p:cNvPr>
          <p:cNvSpPr txBox="1"/>
          <p:nvPr/>
        </p:nvSpPr>
        <p:spPr>
          <a:xfrm>
            <a:off x="297712" y="4561367"/>
            <a:ext cx="11217348" cy="1477328"/>
          </a:xfrm>
          <a:prstGeom prst="rect">
            <a:avLst/>
          </a:prstGeom>
          <a:noFill/>
        </p:spPr>
        <p:txBody>
          <a:bodyPr wrap="square" rtlCol="0">
            <a:spAutoFit/>
          </a:bodyPr>
          <a:lstStyle/>
          <a:p>
            <a:r>
              <a:rPr lang="en-US" b="0" i="0" dirty="0">
                <a:solidFill>
                  <a:srgbClr val="000000"/>
                </a:solidFill>
                <a:effectLst/>
                <a:latin typeface="Abadi MT Condensed Light" panose="020B0306030101010103" pitchFamily="34" charset="77"/>
                <a:ea typeface="Menlo" panose="020B0609030804020204" pitchFamily="49" charset="0"/>
                <a:cs typeface="Menlo" panose="020B0609030804020204" pitchFamily="49" charset="0"/>
              </a:rPr>
              <a:t>Our project's primary objective is to establish a youth homelessness shelter, providing a safe refuge, comprehensive support services, and a clear path to stability for homeless youth in our area. Our project will adhere to a structured project management approach, covering planning, execution, monitoring, and closure phases to ensure efficient resource allocation, timeline management, and the delivery of a sustainable solution. By taking on this endeavor, we aim to acquire valuable project management skills and contribute significantly to addressing a pressing issue in our community. We eagerly look forward to delving deeper into this proposal and collaborating to make a meaningful impact.</a:t>
            </a:r>
            <a:endParaRPr lang="en-US" dirty="0">
              <a:latin typeface="Abadi MT Condensed Light" panose="020B0306030101010103" pitchFamily="34" charset="77"/>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762522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ight Triangle 20">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kitchen with a table and chairs&#10;&#10;Description automatically generated">
            <a:extLst>
              <a:ext uri="{FF2B5EF4-FFF2-40B4-BE49-F238E27FC236}">
                <a16:creationId xmlns:a16="http://schemas.microsoft.com/office/drawing/2014/main" id="{C0684C02-456B-9A46-8848-8CBD4B75F7A4}"/>
              </a:ext>
            </a:extLst>
          </p:cNvPr>
          <p:cNvPicPr>
            <a:picLocks noChangeAspect="1"/>
          </p:cNvPicPr>
          <p:nvPr/>
        </p:nvPicPr>
        <p:blipFill>
          <a:blip r:embed="rId2"/>
          <a:stretch>
            <a:fillRect/>
          </a:stretch>
        </p:blipFill>
        <p:spPr>
          <a:xfrm>
            <a:off x="989444" y="1165086"/>
            <a:ext cx="1967414" cy="1310297"/>
          </a:xfrm>
          <a:prstGeom prst="rect">
            <a:avLst/>
          </a:prstGeom>
        </p:spPr>
      </p:pic>
      <p:pic>
        <p:nvPicPr>
          <p:cNvPr id="7" name="Picture 6" descr="A room with blue chairs and tables&#10;&#10;Description automatically generated">
            <a:extLst>
              <a:ext uri="{FF2B5EF4-FFF2-40B4-BE49-F238E27FC236}">
                <a16:creationId xmlns:a16="http://schemas.microsoft.com/office/drawing/2014/main" id="{55AEA38E-C72C-F747-A4B1-3F3634654AB0}"/>
              </a:ext>
            </a:extLst>
          </p:cNvPr>
          <p:cNvPicPr>
            <a:picLocks noChangeAspect="1"/>
          </p:cNvPicPr>
          <p:nvPr/>
        </p:nvPicPr>
        <p:blipFill>
          <a:blip r:embed="rId3"/>
          <a:stretch>
            <a:fillRect/>
          </a:stretch>
        </p:blipFill>
        <p:spPr>
          <a:xfrm>
            <a:off x="989443" y="4481245"/>
            <a:ext cx="1964053" cy="1308059"/>
          </a:xfrm>
          <a:prstGeom prst="rect">
            <a:avLst/>
          </a:prstGeom>
        </p:spPr>
      </p:pic>
      <p:pic>
        <p:nvPicPr>
          <p:cNvPr id="9" name="Picture 8" descr="A room with tables and chairs&#10;&#10;Description automatically generated">
            <a:extLst>
              <a:ext uri="{FF2B5EF4-FFF2-40B4-BE49-F238E27FC236}">
                <a16:creationId xmlns:a16="http://schemas.microsoft.com/office/drawing/2014/main" id="{A58C052A-1CD6-7440-9634-4FB0898A6663}"/>
              </a:ext>
            </a:extLst>
          </p:cNvPr>
          <p:cNvPicPr>
            <a:picLocks noChangeAspect="1"/>
          </p:cNvPicPr>
          <p:nvPr/>
        </p:nvPicPr>
        <p:blipFill>
          <a:blip r:embed="rId4"/>
          <a:stretch>
            <a:fillRect/>
          </a:stretch>
        </p:blipFill>
        <p:spPr>
          <a:xfrm>
            <a:off x="962163" y="2882745"/>
            <a:ext cx="1991334" cy="1310297"/>
          </a:xfrm>
          <a:prstGeom prst="rect">
            <a:avLst/>
          </a:prstGeom>
        </p:spPr>
      </p:pic>
      <p:sp>
        <p:nvSpPr>
          <p:cNvPr id="10" name="TextBox 9">
            <a:extLst>
              <a:ext uri="{FF2B5EF4-FFF2-40B4-BE49-F238E27FC236}">
                <a16:creationId xmlns:a16="http://schemas.microsoft.com/office/drawing/2014/main" id="{9D42CA00-7BB6-DE47-B858-CB7D6A8D6E5E}"/>
              </a:ext>
            </a:extLst>
          </p:cNvPr>
          <p:cNvSpPr txBox="1"/>
          <p:nvPr/>
        </p:nvSpPr>
        <p:spPr>
          <a:xfrm>
            <a:off x="5024102" y="1963167"/>
            <a:ext cx="2142087" cy="461665"/>
          </a:xfrm>
          <a:prstGeom prst="rect">
            <a:avLst/>
          </a:prstGeom>
          <a:noFill/>
        </p:spPr>
        <p:txBody>
          <a:bodyPr wrap="square" rtlCol="0">
            <a:spAutoFit/>
          </a:bodyPr>
          <a:lstStyle/>
          <a:p>
            <a:pPr defTabSz="676656">
              <a:spcAft>
                <a:spcPts val="600"/>
              </a:spcAft>
            </a:pPr>
            <a:r>
              <a:rPr lang="en-US" sz="2400" kern="1200" dirty="0">
                <a:solidFill>
                  <a:schemeClr val="tx1"/>
                </a:solidFill>
                <a:latin typeface="Menlo" panose="020B0609030804020204" pitchFamily="49" charset="0"/>
                <a:ea typeface="+mn-ea"/>
                <a:cs typeface="+mn-cs"/>
              </a:rPr>
              <a:t>What We Do</a:t>
            </a:r>
            <a:endParaRPr lang="en-US" sz="2400" dirty="0">
              <a:latin typeface="Menlo" panose="020B0609030804020204" pitchFamily="49" charset="0"/>
              <a:ea typeface="Menlo" panose="020B0609030804020204" pitchFamily="49" charset="0"/>
              <a:cs typeface="Menlo" panose="020B0609030804020204" pitchFamily="49" charset="0"/>
            </a:endParaRPr>
          </a:p>
        </p:txBody>
      </p:sp>
      <p:sp>
        <p:nvSpPr>
          <p:cNvPr id="11" name="TextBox 10">
            <a:extLst>
              <a:ext uri="{FF2B5EF4-FFF2-40B4-BE49-F238E27FC236}">
                <a16:creationId xmlns:a16="http://schemas.microsoft.com/office/drawing/2014/main" id="{BB8FB3C4-6F0B-A345-A2D9-D353E124CE45}"/>
              </a:ext>
            </a:extLst>
          </p:cNvPr>
          <p:cNvSpPr txBox="1"/>
          <p:nvPr/>
        </p:nvSpPr>
        <p:spPr>
          <a:xfrm>
            <a:off x="3329747" y="2585699"/>
            <a:ext cx="6082274" cy="2308324"/>
          </a:xfrm>
          <a:prstGeom prst="rect">
            <a:avLst/>
          </a:prstGeom>
          <a:noFill/>
        </p:spPr>
        <p:txBody>
          <a:bodyPr wrap="square" rtlCol="0">
            <a:spAutoFit/>
          </a:bodyPr>
          <a:lstStyle/>
          <a:p>
            <a:pPr defTabSz="676656">
              <a:spcAft>
                <a:spcPts val="600"/>
              </a:spcAft>
            </a:pPr>
            <a:r>
              <a:rPr lang="en-US" sz="1600" kern="1200" dirty="0">
                <a:solidFill>
                  <a:srgbClr val="000000"/>
                </a:solidFill>
                <a:latin typeface="Abadi MT Condensed Light" panose="020B0306030101010103" pitchFamily="34" charset="77"/>
                <a:ea typeface="+mn-ea"/>
                <a:cs typeface="+mn-cs"/>
              </a:rPr>
              <a:t>Our project proposal centers on creating a transitional shelter specifically designed to address the issue of youth homelessness, recognizing it as an underreported and underserved crisis in our community. A substantial number of young individuals lack the necessary support and resources required to transition successfully into adulthood. This initiative will empower homeless youth aged 18-24 to cultivate the skills and resilience needed for independent, fulfilling lives. Our shelter project is inclusive and welcomes youth from diverse backgrounds, including LGBTQ+ youth, emancipated foster youth, and those with complex histories such as addiction or involvement in the juvenile justice system. </a:t>
            </a:r>
            <a:endParaRPr lang="en-US" sz="1600" dirty="0">
              <a:latin typeface="Abadi MT Condensed Light" panose="020B0306030101010103" pitchFamily="34" charset="77"/>
            </a:endParaRPr>
          </a:p>
        </p:txBody>
      </p:sp>
      <p:sp>
        <p:nvSpPr>
          <p:cNvPr id="12" name="TextBox 11">
            <a:extLst>
              <a:ext uri="{FF2B5EF4-FFF2-40B4-BE49-F238E27FC236}">
                <a16:creationId xmlns:a16="http://schemas.microsoft.com/office/drawing/2014/main" id="{1D950653-3AAD-354D-BD4F-C25DE5D198C5}"/>
              </a:ext>
            </a:extLst>
          </p:cNvPr>
          <p:cNvSpPr txBox="1"/>
          <p:nvPr/>
        </p:nvSpPr>
        <p:spPr>
          <a:xfrm>
            <a:off x="9059247" y="672160"/>
            <a:ext cx="2494027" cy="1399229"/>
          </a:xfrm>
          <a:prstGeom prst="rect">
            <a:avLst/>
          </a:prstGeom>
          <a:noFill/>
        </p:spPr>
        <p:txBody>
          <a:bodyPr wrap="square" rtlCol="0">
            <a:spAutoFit/>
          </a:bodyPr>
          <a:lstStyle/>
          <a:p>
            <a:pPr defTabSz="676656">
              <a:spcAft>
                <a:spcPts val="600"/>
              </a:spcAft>
            </a:pPr>
            <a:r>
              <a:rPr lang="en-US" sz="1332" b="1" kern="1200" dirty="0">
                <a:solidFill>
                  <a:srgbClr val="000000"/>
                </a:solidFill>
                <a:latin typeface="Abadi MT Condensed Light" panose="020B0306030101010103" pitchFamily="34" charset="77"/>
                <a:ea typeface="+mn-ea"/>
                <a:cs typeface="+mn-cs"/>
              </a:rPr>
              <a:t>Completion:</a:t>
            </a:r>
            <a:r>
              <a:rPr lang="en-US" sz="1332" kern="1200" dirty="0">
                <a:solidFill>
                  <a:srgbClr val="000000"/>
                </a:solidFill>
                <a:latin typeface="Abadi MT Condensed Light" panose="020B0306030101010103" pitchFamily="34" charset="77"/>
                <a:ea typeface="+mn-ea"/>
                <a:cs typeface="+mn-cs"/>
              </a:rPr>
              <a:t>  2024</a:t>
            </a:r>
            <a:br>
              <a:rPr lang="en-US" sz="1332" kern="1200" dirty="0">
                <a:solidFill>
                  <a:schemeClr val="tx1"/>
                </a:solidFill>
                <a:latin typeface="Abadi MT Condensed Light" panose="020B0306030101010103" pitchFamily="34" charset="77"/>
                <a:ea typeface="+mn-ea"/>
                <a:cs typeface="+mn-cs"/>
              </a:rPr>
            </a:br>
            <a:r>
              <a:rPr lang="en-US" sz="1332" b="1" kern="1200" dirty="0">
                <a:solidFill>
                  <a:srgbClr val="000000"/>
                </a:solidFill>
                <a:latin typeface="Abadi MT Condensed Light" panose="020B0306030101010103" pitchFamily="34" charset="77"/>
                <a:ea typeface="+mn-ea"/>
                <a:cs typeface="+mn-cs"/>
              </a:rPr>
              <a:t>Square Footage:</a:t>
            </a:r>
            <a:r>
              <a:rPr lang="en-US" sz="1332" kern="1200" dirty="0">
                <a:solidFill>
                  <a:srgbClr val="000000"/>
                </a:solidFill>
                <a:latin typeface="Abadi MT Condensed Light" panose="020B0306030101010103" pitchFamily="34" charset="77"/>
                <a:ea typeface="+mn-ea"/>
                <a:cs typeface="+mn-cs"/>
              </a:rPr>
              <a:t>  7,894 SF</a:t>
            </a:r>
          </a:p>
          <a:p>
            <a:pPr defTabSz="676656">
              <a:spcAft>
                <a:spcPts val="600"/>
              </a:spcAft>
            </a:pPr>
            <a:r>
              <a:rPr lang="en-US" sz="1332" b="1" kern="1200" dirty="0">
                <a:solidFill>
                  <a:srgbClr val="000000"/>
                </a:solidFill>
                <a:latin typeface="Abadi MT Condensed Light" panose="020B0306030101010103" pitchFamily="34" charset="77"/>
                <a:ea typeface="+mn-ea"/>
                <a:cs typeface="+mn-cs"/>
              </a:rPr>
              <a:t>Construction Cost: </a:t>
            </a:r>
            <a:r>
              <a:rPr lang="en-US" sz="1332" kern="1200" dirty="0">
                <a:solidFill>
                  <a:srgbClr val="000000"/>
                </a:solidFill>
                <a:latin typeface="Abadi MT Condensed Light" panose="020B0306030101010103" pitchFamily="34" charset="77"/>
                <a:ea typeface="+mn-ea"/>
                <a:cs typeface="+mn-cs"/>
              </a:rPr>
              <a:t>$1.5 million</a:t>
            </a:r>
            <a:br>
              <a:rPr lang="en-US" sz="1332" kern="1200" dirty="0">
                <a:solidFill>
                  <a:schemeClr val="tx1"/>
                </a:solidFill>
                <a:latin typeface="Abadi MT Condensed Light" panose="020B0306030101010103" pitchFamily="34" charset="77"/>
                <a:ea typeface="+mn-ea"/>
                <a:cs typeface="+mn-cs"/>
              </a:rPr>
            </a:br>
            <a:r>
              <a:rPr lang="en-US" sz="1332" b="1" kern="1200" dirty="0">
                <a:solidFill>
                  <a:srgbClr val="000000"/>
                </a:solidFill>
                <a:latin typeface="Abadi MT Condensed Light" panose="020B0306030101010103" pitchFamily="34" charset="77"/>
                <a:ea typeface="+mn-ea"/>
                <a:cs typeface="+mn-cs"/>
              </a:rPr>
              <a:t>Location:</a:t>
            </a:r>
            <a:r>
              <a:rPr lang="en-US" sz="1332" kern="1200" dirty="0">
                <a:solidFill>
                  <a:srgbClr val="000000"/>
                </a:solidFill>
                <a:latin typeface="Abadi MT Condensed Light" panose="020B0306030101010103" pitchFamily="34" charset="77"/>
                <a:ea typeface="+mn-ea"/>
                <a:cs typeface="+mn-cs"/>
              </a:rPr>
              <a:t>  New York, New York</a:t>
            </a:r>
            <a:br>
              <a:rPr lang="en-US" sz="1332" kern="1200" dirty="0">
                <a:solidFill>
                  <a:schemeClr val="tx1"/>
                </a:solidFill>
                <a:latin typeface="Abadi MT Condensed Light" panose="020B0306030101010103" pitchFamily="34" charset="77"/>
                <a:ea typeface="+mn-ea"/>
                <a:cs typeface="+mn-cs"/>
              </a:rPr>
            </a:br>
            <a:r>
              <a:rPr lang="en-US" sz="1332" b="1" kern="1200" dirty="0">
                <a:solidFill>
                  <a:srgbClr val="000000"/>
                </a:solidFill>
                <a:latin typeface="Abadi MT Condensed Light" panose="020B0306030101010103" pitchFamily="34" charset="77"/>
                <a:ea typeface="+mn-ea"/>
                <a:cs typeface="+mn-cs"/>
              </a:rPr>
              <a:t>Clients:</a:t>
            </a:r>
            <a:r>
              <a:rPr lang="en-US" sz="1332" kern="1200" dirty="0">
                <a:solidFill>
                  <a:srgbClr val="000000"/>
                </a:solidFill>
                <a:latin typeface="Abadi MT Condensed Light" panose="020B0306030101010103" pitchFamily="34" charset="77"/>
                <a:ea typeface="+mn-ea"/>
                <a:cs typeface="+mn-cs"/>
              </a:rPr>
              <a:t>  Homeless youth aged 18-24</a:t>
            </a:r>
            <a:br>
              <a:rPr lang="en-US" sz="1332" kern="1200" dirty="0">
                <a:solidFill>
                  <a:schemeClr val="tx1"/>
                </a:solidFill>
                <a:latin typeface="Abadi MT Condensed Light" panose="020B0306030101010103" pitchFamily="34" charset="77"/>
                <a:ea typeface="+mn-ea"/>
                <a:cs typeface="+mn-cs"/>
              </a:rPr>
            </a:br>
            <a:r>
              <a:rPr lang="en-US" sz="1332" b="1" kern="1200" dirty="0">
                <a:solidFill>
                  <a:srgbClr val="000000"/>
                </a:solidFill>
                <a:latin typeface="Abadi MT Condensed Light" panose="020B0306030101010103" pitchFamily="34" charset="77"/>
                <a:ea typeface="+mn-ea"/>
                <a:cs typeface="+mn-cs"/>
              </a:rPr>
              <a:t>Contractor:</a:t>
            </a:r>
            <a:r>
              <a:rPr lang="en-US" sz="1332" kern="1200" dirty="0">
                <a:solidFill>
                  <a:srgbClr val="000000"/>
                </a:solidFill>
                <a:latin typeface="Abadi MT Condensed Light" panose="020B0306030101010103" pitchFamily="34" charset="77"/>
                <a:ea typeface="+mn-ea"/>
                <a:cs typeface="+mn-cs"/>
              </a:rPr>
              <a:t>  SPS Construction</a:t>
            </a:r>
            <a:endParaRPr lang="en-US" dirty="0">
              <a:latin typeface="Abadi MT Condensed Light" panose="020B0306030101010103" pitchFamily="34" charset="77"/>
            </a:endParaRPr>
          </a:p>
        </p:txBody>
      </p:sp>
    </p:spTree>
    <p:extLst>
      <p:ext uri="{BB962C8B-B14F-4D97-AF65-F5344CB8AC3E}">
        <p14:creationId xmlns:p14="http://schemas.microsoft.com/office/powerpoint/2010/main" val="3362758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C50A3-8A6D-834D-8082-2975A870C388}"/>
              </a:ext>
            </a:extLst>
          </p:cNvPr>
          <p:cNvSpPr>
            <a:spLocks noGrp="1"/>
          </p:cNvSpPr>
          <p:nvPr>
            <p:ph type="title"/>
          </p:nvPr>
        </p:nvSpPr>
        <p:spPr>
          <a:xfrm>
            <a:off x="1057278" y="1188637"/>
            <a:ext cx="3006723" cy="4480726"/>
          </a:xfrm>
        </p:spPr>
        <p:txBody>
          <a:bodyPr>
            <a:normAutofit/>
          </a:bodyPr>
          <a:lstStyle/>
          <a:p>
            <a:pPr algn="r"/>
            <a:r>
              <a:rPr lang="en-US" sz="4000" dirty="0">
                <a:latin typeface="Menlo" panose="020B0609030804020204" pitchFamily="49" charset="0"/>
                <a:ea typeface="Menlo" panose="020B0609030804020204" pitchFamily="49" charset="0"/>
                <a:cs typeface="Menlo" panose="020B0609030804020204" pitchFamily="49" charset="0"/>
              </a:rPr>
              <a:t>Resources</a:t>
            </a:r>
          </a:p>
        </p:txBody>
      </p:sp>
      <p:cxnSp>
        <p:nvCxnSpPr>
          <p:cNvPr id="23" name="Straight Connector 22">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E4D0F1-1DBE-3347-A2D3-F2B4C1448661}"/>
              </a:ext>
            </a:extLst>
          </p:cNvPr>
          <p:cNvSpPr txBox="1"/>
          <p:nvPr/>
        </p:nvSpPr>
        <p:spPr>
          <a:xfrm>
            <a:off x="5114925" y="1585913"/>
            <a:ext cx="1343025" cy="646331"/>
          </a:xfrm>
          <a:prstGeom prst="rect">
            <a:avLst/>
          </a:prstGeom>
          <a:noFill/>
        </p:spPr>
        <p:txBody>
          <a:bodyPr wrap="square" rtlCol="0">
            <a:spAutoFit/>
          </a:bodyPr>
          <a:lstStyle/>
          <a:p>
            <a:r>
              <a:rPr lang="en-US" dirty="0"/>
              <a:t>Human Resources</a:t>
            </a:r>
          </a:p>
        </p:txBody>
      </p:sp>
      <p:sp>
        <p:nvSpPr>
          <p:cNvPr id="5" name="TextBox 4">
            <a:extLst>
              <a:ext uri="{FF2B5EF4-FFF2-40B4-BE49-F238E27FC236}">
                <a16:creationId xmlns:a16="http://schemas.microsoft.com/office/drawing/2014/main" id="{677A9107-1342-234C-8B83-B2230735E5E8}"/>
              </a:ext>
            </a:extLst>
          </p:cNvPr>
          <p:cNvSpPr txBox="1"/>
          <p:nvPr/>
        </p:nvSpPr>
        <p:spPr>
          <a:xfrm>
            <a:off x="7537705" y="1585913"/>
            <a:ext cx="1343025" cy="646331"/>
          </a:xfrm>
          <a:prstGeom prst="rect">
            <a:avLst/>
          </a:prstGeom>
          <a:noFill/>
        </p:spPr>
        <p:txBody>
          <a:bodyPr wrap="square" rtlCol="0">
            <a:spAutoFit/>
          </a:bodyPr>
          <a:lstStyle/>
          <a:p>
            <a:r>
              <a:rPr lang="en-US" dirty="0"/>
              <a:t>Financial</a:t>
            </a:r>
          </a:p>
          <a:p>
            <a:r>
              <a:rPr lang="en-US" dirty="0"/>
              <a:t>Resources</a:t>
            </a:r>
          </a:p>
        </p:txBody>
      </p:sp>
      <p:sp>
        <p:nvSpPr>
          <p:cNvPr id="6" name="TextBox 5">
            <a:extLst>
              <a:ext uri="{FF2B5EF4-FFF2-40B4-BE49-F238E27FC236}">
                <a16:creationId xmlns:a16="http://schemas.microsoft.com/office/drawing/2014/main" id="{C4A29928-E3B9-B84C-9A76-A710D0CC20BD}"/>
              </a:ext>
            </a:extLst>
          </p:cNvPr>
          <p:cNvSpPr txBox="1"/>
          <p:nvPr/>
        </p:nvSpPr>
        <p:spPr>
          <a:xfrm>
            <a:off x="9844088" y="1585913"/>
            <a:ext cx="1143000" cy="646331"/>
          </a:xfrm>
          <a:prstGeom prst="rect">
            <a:avLst/>
          </a:prstGeom>
          <a:noFill/>
        </p:spPr>
        <p:txBody>
          <a:bodyPr wrap="square" rtlCol="0">
            <a:spAutoFit/>
          </a:bodyPr>
          <a:lstStyle/>
          <a:p>
            <a:r>
              <a:rPr lang="en-US" dirty="0"/>
              <a:t>Physical </a:t>
            </a:r>
          </a:p>
          <a:p>
            <a:r>
              <a:rPr lang="en-US" dirty="0"/>
              <a:t>Resources</a:t>
            </a:r>
          </a:p>
        </p:txBody>
      </p:sp>
      <p:sp>
        <p:nvSpPr>
          <p:cNvPr id="9" name="TextBox 8">
            <a:extLst>
              <a:ext uri="{FF2B5EF4-FFF2-40B4-BE49-F238E27FC236}">
                <a16:creationId xmlns:a16="http://schemas.microsoft.com/office/drawing/2014/main" id="{505E323C-F0DD-8946-A798-5367A8721556}"/>
              </a:ext>
            </a:extLst>
          </p:cNvPr>
          <p:cNvSpPr txBox="1"/>
          <p:nvPr/>
        </p:nvSpPr>
        <p:spPr>
          <a:xfrm>
            <a:off x="7295167" y="2396064"/>
            <a:ext cx="1916226" cy="2462213"/>
          </a:xfrm>
          <a:prstGeom prst="rect">
            <a:avLst/>
          </a:prstGeom>
          <a:noFill/>
        </p:spPr>
        <p:txBody>
          <a:bodyPr wrap="square" rtlCol="0">
            <a:spAutoFit/>
          </a:bodyPr>
          <a:lstStyle/>
          <a:p>
            <a:r>
              <a:rPr lang="en-US" sz="1400" dirty="0">
                <a:latin typeface="Abadi MT Condensed Light" panose="020B0306030101010103" pitchFamily="34" charset="77"/>
              </a:rPr>
              <a:t>Our project budget is $1.5 million. This budget includes all expenses associated with the project, including salaries, construction, software/technology, and equipment. We have allocated these resources to ensure that we are able to complete the project within budget.</a:t>
            </a:r>
          </a:p>
        </p:txBody>
      </p:sp>
      <p:sp>
        <p:nvSpPr>
          <p:cNvPr id="18" name="TextBox 17">
            <a:extLst>
              <a:ext uri="{FF2B5EF4-FFF2-40B4-BE49-F238E27FC236}">
                <a16:creationId xmlns:a16="http://schemas.microsoft.com/office/drawing/2014/main" id="{D0F72CDE-8B56-8043-BC88-579C3F736092}"/>
              </a:ext>
            </a:extLst>
          </p:cNvPr>
          <p:cNvSpPr txBox="1"/>
          <p:nvPr/>
        </p:nvSpPr>
        <p:spPr>
          <a:xfrm>
            <a:off x="4959733" y="2396064"/>
            <a:ext cx="1656888" cy="2462213"/>
          </a:xfrm>
          <a:prstGeom prst="rect">
            <a:avLst/>
          </a:prstGeom>
          <a:noFill/>
        </p:spPr>
        <p:txBody>
          <a:bodyPr wrap="square">
            <a:spAutoFit/>
          </a:bodyPr>
          <a:lstStyle/>
          <a:p>
            <a:r>
              <a:rPr lang="en-US" sz="1400" dirty="0">
                <a:latin typeface="Abadi MT Condensed Light" panose="020B0306030101010103" pitchFamily="34" charset="77"/>
              </a:rPr>
              <a:t>The project team is responsible for the successful execution of the project. Our team is composed of experienced professionals with the necessary skills and expertise to complete the project on time and within budget.</a:t>
            </a:r>
          </a:p>
        </p:txBody>
      </p:sp>
      <p:sp>
        <p:nvSpPr>
          <p:cNvPr id="20" name="TextBox 19">
            <a:extLst>
              <a:ext uri="{FF2B5EF4-FFF2-40B4-BE49-F238E27FC236}">
                <a16:creationId xmlns:a16="http://schemas.microsoft.com/office/drawing/2014/main" id="{370363C8-6B36-7F42-A90B-3CD961BAE2C9}"/>
              </a:ext>
            </a:extLst>
          </p:cNvPr>
          <p:cNvSpPr txBox="1"/>
          <p:nvPr/>
        </p:nvSpPr>
        <p:spPr>
          <a:xfrm>
            <a:off x="9696047" y="2396065"/>
            <a:ext cx="1712687" cy="2462213"/>
          </a:xfrm>
          <a:prstGeom prst="rect">
            <a:avLst/>
          </a:prstGeom>
          <a:noFill/>
        </p:spPr>
        <p:txBody>
          <a:bodyPr wrap="square">
            <a:spAutoFit/>
          </a:bodyPr>
          <a:lstStyle/>
          <a:p>
            <a:r>
              <a:rPr lang="en-US" sz="1400" dirty="0">
                <a:latin typeface="Abadi MT Condensed Light" panose="020B0306030101010103" pitchFamily="34" charset="77"/>
              </a:rPr>
              <a:t>This project requires a number of external experts and specialized pieces of equipment. We will be using architects, electricians and IT experts. All equipment is in good working condition and has been tested and calibrated prior to install and use. </a:t>
            </a:r>
          </a:p>
        </p:txBody>
      </p:sp>
    </p:spTree>
    <p:extLst>
      <p:ext uri="{BB962C8B-B14F-4D97-AF65-F5344CB8AC3E}">
        <p14:creationId xmlns:p14="http://schemas.microsoft.com/office/powerpoint/2010/main" val="306873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8BC70D-24EF-AE40-A9C1-A7AD5BA8E3B2}"/>
              </a:ext>
            </a:extLst>
          </p:cNvPr>
          <p:cNvPicPr>
            <a:picLocks noChangeAspect="1"/>
          </p:cNvPicPr>
          <p:nvPr/>
        </p:nvPicPr>
        <p:blipFill>
          <a:blip r:embed="rId2"/>
          <a:stretch>
            <a:fillRect/>
          </a:stretch>
        </p:blipFill>
        <p:spPr>
          <a:xfrm>
            <a:off x="3307635" y="0"/>
            <a:ext cx="5297804" cy="6858000"/>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1890B7C-5F60-744D-ACC5-FB701E29C69B}"/>
              </a:ext>
            </a:extLst>
          </p:cNvPr>
          <p:cNvSpPr txBox="1"/>
          <p:nvPr/>
        </p:nvSpPr>
        <p:spPr>
          <a:xfrm>
            <a:off x="6095999" y="3134921"/>
            <a:ext cx="2322984" cy="1754326"/>
          </a:xfrm>
          <a:prstGeom prst="rect">
            <a:avLst/>
          </a:prstGeom>
          <a:noFill/>
        </p:spPr>
        <p:txBody>
          <a:bodyPr wrap="square" rtlCol="0">
            <a:spAutoFit/>
          </a:bodyPr>
          <a:lstStyle/>
          <a:p>
            <a:r>
              <a:rPr lang="en-US" sz="1200" b="0" i="0" dirty="0">
                <a:solidFill>
                  <a:srgbClr val="000000"/>
                </a:solidFill>
                <a:effectLst/>
              </a:rPr>
              <a:t>This timeline will provide a visual representation of our project's progress and ensure that the project stays on track. </a:t>
            </a:r>
            <a:r>
              <a:rPr lang="en-US" sz="1200" dirty="0">
                <a:solidFill>
                  <a:srgbClr val="000000"/>
                </a:solidFill>
              </a:rPr>
              <a:t>Our team will be</a:t>
            </a:r>
            <a:r>
              <a:rPr lang="en-US" sz="1200" b="0" i="0" dirty="0">
                <a:solidFill>
                  <a:srgbClr val="000000"/>
                </a:solidFill>
                <a:effectLst/>
              </a:rPr>
              <a:t> regularly reviewing and updating the timeline as the project progresses to ensure that it remains accurate and achievable. </a:t>
            </a:r>
            <a:endParaRPr lang="en-US" sz="1200" dirty="0"/>
          </a:p>
        </p:txBody>
      </p:sp>
    </p:spTree>
    <p:extLst>
      <p:ext uri="{BB962C8B-B14F-4D97-AF65-F5344CB8AC3E}">
        <p14:creationId xmlns:p14="http://schemas.microsoft.com/office/powerpoint/2010/main" val="373417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group of hands holding puzzles&#10;&#10;Description automatically generated">
            <a:extLst>
              <a:ext uri="{FF2B5EF4-FFF2-40B4-BE49-F238E27FC236}">
                <a16:creationId xmlns:a16="http://schemas.microsoft.com/office/drawing/2014/main" id="{C2EEE2BE-9262-364B-9655-A2C5BDEA8C69}"/>
              </a:ext>
            </a:extLst>
          </p:cNvPr>
          <p:cNvPicPr>
            <a:picLocks noChangeAspect="1"/>
          </p:cNvPicPr>
          <p:nvPr/>
        </p:nvPicPr>
        <p:blipFill rotWithShape="1">
          <a:blip r:embed="rId2"/>
          <a:srcRect t="16794" b="38215"/>
          <a:stretch/>
        </p:blipFill>
        <p:spPr>
          <a:xfrm>
            <a:off x="20" y="1282"/>
            <a:ext cx="12191980" cy="6856718"/>
          </a:xfrm>
          <a:prstGeom prst="rect">
            <a:avLst/>
          </a:prstGeom>
        </p:spPr>
      </p:pic>
    </p:spTree>
    <p:extLst>
      <p:ext uri="{BB962C8B-B14F-4D97-AF65-F5344CB8AC3E}">
        <p14:creationId xmlns:p14="http://schemas.microsoft.com/office/powerpoint/2010/main" val="2275756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501</TotalTime>
  <Words>460</Words>
  <Application>Microsoft Macintosh PowerPoint</Application>
  <PresentationFormat>Widescreen</PresentationFormat>
  <Paragraphs>26</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Abadi MT Condensed Light</vt:lpstr>
      <vt:lpstr>American Typewriter Condensed L</vt:lpstr>
      <vt:lpstr>Arial</vt:lpstr>
      <vt:lpstr>Calibri</vt:lpstr>
      <vt:lpstr>Calibri Light</vt:lpstr>
      <vt:lpstr>Century</vt:lpstr>
      <vt:lpstr>Menlo</vt:lpstr>
      <vt:lpstr>Office Theme</vt:lpstr>
      <vt:lpstr>PowerPoint Presentation</vt:lpstr>
      <vt:lpstr>PowerPoint Presentation</vt:lpstr>
      <vt:lpstr>PowerPoint Presentation</vt:lpstr>
      <vt:lpstr>Resources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Melinda Chatel-Larosiliere</dc:creator>
  <cp:lastModifiedBy>Melinda Chatel-Larosiliere</cp:lastModifiedBy>
  <cp:revision>4</cp:revision>
  <dcterms:created xsi:type="dcterms:W3CDTF">2023-11-17T22:23:22Z</dcterms:created>
  <dcterms:modified xsi:type="dcterms:W3CDTF">2023-11-22T03:56:24Z</dcterms:modified>
</cp:coreProperties>
</file>